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  <p:sldId id="265" r:id="rId6"/>
    <p:sldId id="264" r:id="rId7"/>
    <p:sldId id="266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50B8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77" autoAdjust="0"/>
  </p:normalViewPr>
  <p:slideViewPr>
    <p:cSldViewPr>
      <p:cViewPr varScale="1">
        <p:scale>
          <a:sx n="76" d="100"/>
          <a:sy n="76" d="100"/>
        </p:scale>
        <p:origin x="-102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plus.s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plus.s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plus.s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plus.s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plus.s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plus.s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273050"/>
            <a:ext cx="3465513" cy="1162050"/>
          </a:xfrm>
        </p:spPr>
        <p:txBody>
          <a:bodyPr>
            <a:normAutofit/>
          </a:bodyPr>
          <a:lstStyle/>
          <a:p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      </a:t>
            </a: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</a:rPr>
              <a:t>Общество с ограниченной ответственностью «М+»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900" dirty="0" smtClean="0"/>
              <a:t>                </a:t>
            </a:r>
            <a:r>
              <a:rPr lang="ru-RU" sz="800" dirty="0" smtClean="0"/>
              <a:t>ОГРН 1127746390749   ИНН 7706774880   КПП 770601001</a:t>
            </a:r>
            <a:endParaRPr lang="ru-RU" sz="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755576" y="1700808"/>
            <a:ext cx="2743200" cy="4572000"/>
          </a:xfrm>
        </p:spPr>
        <p:txBody>
          <a:bodyPr>
            <a:normAutofit lnSpcReduction="10000"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http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:// 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www</a:t>
            </a:r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m</a:t>
            </a:r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plus</a:t>
            </a:r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       </a:t>
            </a: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mail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info</a:t>
            </a:r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</a:rPr>
              <a:t>@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m</a:t>
            </a:r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plus</a:t>
            </a:r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su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тел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. +7 (4722)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23-10-31</a:t>
            </a:r>
          </a:p>
          <a:p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моб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. +7 91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5 577 25 95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491880" y="260649"/>
            <a:ext cx="5400600" cy="5688631"/>
          </a:xfrm>
        </p:spPr>
        <p:txBody>
          <a:bodyPr>
            <a:no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Наши сервисы:</a:t>
            </a:r>
            <a:endParaRPr lang="en-US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600" dirty="0" smtClean="0"/>
              <a:t>Виртуальный хостинг (</a:t>
            </a:r>
            <a:r>
              <a:rPr lang="en-US" sz="2600" dirty="0" smtClean="0"/>
              <a:t>Shared</a:t>
            </a:r>
            <a:r>
              <a:rPr lang="ru-RU" sz="2600" dirty="0" smtClean="0"/>
              <a:t>)</a:t>
            </a:r>
            <a:r>
              <a:rPr lang="en-US" sz="2600" dirty="0"/>
              <a:t>;</a:t>
            </a:r>
            <a:endParaRPr lang="ru-RU" sz="2600" dirty="0" smtClean="0"/>
          </a:p>
          <a:p>
            <a:r>
              <a:rPr lang="ru-RU" sz="2600" dirty="0" smtClean="0"/>
              <a:t>Виртуальны</a:t>
            </a:r>
            <a:r>
              <a:rPr lang="ru-RU" sz="2600" dirty="0"/>
              <a:t>е</a:t>
            </a:r>
            <a:r>
              <a:rPr lang="ru-RU" sz="2600" dirty="0" smtClean="0"/>
              <a:t> сервер</a:t>
            </a:r>
            <a:r>
              <a:rPr lang="ru-RU" sz="2600" dirty="0"/>
              <a:t>ы</a:t>
            </a:r>
            <a:r>
              <a:rPr lang="ru-RU" sz="2600" dirty="0" smtClean="0"/>
              <a:t> (</a:t>
            </a:r>
            <a:r>
              <a:rPr lang="en-US" sz="2600" dirty="0" smtClean="0"/>
              <a:t>VDS</a:t>
            </a:r>
            <a:r>
              <a:rPr lang="ru-RU" sz="2600" dirty="0" smtClean="0"/>
              <a:t>)</a:t>
            </a:r>
            <a:r>
              <a:rPr lang="en-US" sz="2600" dirty="0" smtClean="0"/>
              <a:t>;</a:t>
            </a:r>
            <a:endParaRPr lang="ru-RU" sz="2600" dirty="0" smtClean="0"/>
          </a:p>
          <a:p>
            <a:r>
              <a:rPr lang="ru-RU" sz="2600" dirty="0" smtClean="0"/>
              <a:t>Аренда вычислительной инфраструктуры (</a:t>
            </a:r>
            <a:r>
              <a:rPr lang="en-US" sz="2600" dirty="0" err="1" smtClean="0"/>
              <a:t>IaaS</a:t>
            </a:r>
            <a:r>
              <a:rPr lang="en-US" sz="2600" dirty="0" smtClean="0"/>
              <a:t>, </a:t>
            </a:r>
            <a:r>
              <a:rPr lang="en-US" sz="2600" dirty="0" err="1" smtClean="0"/>
              <a:t>PaaS</a:t>
            </a:r>
            <a:r>
              <a:rPr lang="ru-RU" sz="2600" dirty="0" smtClean="0"/>
              <a:t>)</a:t>
            </a:r>
            <a:r>
              <a:rPr lang="en-US" sz="2600" dirty="0" smtClean="0"/>
              <a:t>;</a:t>
            </a:r>
            <a:endParaRPr lang="ru-RU" sz="2600" dirty="0" smtClean="0"/>
          </a:p>
          <a:p>
            <a:r>
              <a:rPr lang="ru-RU" sz="2600" dirty="0" smtClean="0"/>
              <a:t>Аренда физических серверов</a:t>
            </a:r>
            <a:r>
              <a:rPr lang="en-US" sz="2600" dirty="0" smtClean="0"/>
              <a:t> (Dedicated);</a:t>
            </a:r>
            <a:endParaRPr lang="ru-RU" sz="2600" dirty="0" smtClean="0"/>
          </a:p>
          <a:p>
            <a:r>
              <a:rPr lang="ru-RU" sz="2600" dirty="0" smtClean="0"/>
              <a:t>Размещение оборудования в ЦОД</a:t>
            </a:r>
            <a:r>
              <a:rPr lang="en-US" sz="2600" dirty="0" smtClean="0"/>
              <a:t>;</a:t>
            </a:r>
          </a:p>
          <a:p>
            <a:pPr marL="0" indent="0">
              <a:buNone/>
            </a:pPr>
            <a:endParaRPr lang="ru-RU" sz="2600" dirty="0" smtClean="0"/>
          </a:p>
          <a:p>
            <a:r>
              <a:rPr lang="ru-RU" sz="2600" dirty="0" smtClean="0"/>
              <a:t>Хостинг </a:t>
            </a:r>
            <a:r>
              <a:rPr lang="en-US" sz="2600" dirty="0" smtClean="0"/>
              <a:t>SAP.</a:t>
            </a:r>
            <a:endParaRPr lang="ru-RU" sz="2600" dirty="0" smtClean="0"/>
          </a:p>
        </p:txBody>
      </p:sp>
      <p:pic>
        <p:nvPicPr>
          <p:cNvPr id="8" name="Рисунок 7" descr="C:\Users\Linkova_EN\AppData\Local\Microsoft\Windows\Temporary Internet Files\Content.Word\Лого_М+--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6672"/>
            <a:ext cx="1282700" cy="62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44824"/>
            <a:ext cx="1695450" cy="1275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2708920"/>
            <a:ext cx="1439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 rot="21083980">
            <a:off x="272599" y="3535917"/>
            <a:ext cx="1742065" cy="146221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298277" y="5589240"/>
            <a:ext cx="58681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Гибкие условия</a:t>
            </a:r>
          </a:p>
          <a:p>
            <a:pPr algn="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Индивидуальный подход</a:t>
            </a:r>
          </a:p>
          <a:p>
            <a:pPr algn="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Система скидок</a:t>
            </a:r>
          </a:p>
          <a:p>
            <a:pPr algn="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Партнерские программы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908720"/>
            <a:ext cx="2736304" cy="43204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Виртуальный </a:t>
            </a:r>
            <a:r>
              <a:rPr lang="ru-RU" sz="2000" b="1" dirty="0" err="1" smtClean="0">
                <a:solidFill>
                  <a:srgbClr val="002060"/>
                </a:solidFill>
              </a:rPr>
              <a:t>хостинг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4289123614"/>
              </p:ext>
            </p:extLst>
          </p:nvPr>
        </p:nvGraphicFramePr>
        <p:xfrm>
          <a:off x="3563888" y="1052736"/>
          <a:ext cx="5400600" cy="4220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279"/>
                <a:gridCol w="580028"/>
                <a:gridCol w="1092431"/>
                <a:gridCol w="1092431"/>
                <a:gridCol w="1092431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Тариф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 smtClean="0">
                          <a:solidFill>
                            <a:srgbClr val="002060"/>
                          </a:solidFill>
                          <a:latin typeface="Calibri"/>
                        </a:rPr>
                        <a:t>Ед.изм</a:t>
                      </a: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Начальный 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Стандартный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Расширенный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Дисковое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пространство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</a:t>
                      </a: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Оперативная память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 к </a:t>
                      </a:r>
                      <a:r>
                        <a:rPr kumimoji="0" lang="en-US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shell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Нет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SSL 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протокол доступа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Нет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Нет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CGI </a:t>
                      </a:r>
                      <a:r>
                        <a:rPr kumimoji="0" lang="ru-RU" sz="11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скрипты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Нет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Сайты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Шт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Базы данных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Шт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</a:t>
                      </a:r>
                      <a:r>
                        <a:rPr kumimoji="0" lang="en-US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e-mail </a:t>
                      </a:r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доменов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Шт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процессов*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Шт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на период один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месяц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 с НДС</a:t>
                      </a:r>
                    </a:p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8" name="Рисунок 7" descr="C:\Users\Linkova_EN\AppData\Local\Microsoft\Windows\Temporary Internet Files\Content.Word\Лого_М+--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1282700" cy="62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idx="2"/>
          </p:nvPr>
        </p:nvSpPr>
        <p:spPr>
          <a:xfrm>
            <a:off x="323528" y="1412776"/>
            <a:ext cx="2743200" cy="5184576"/>
          </a:xfrm>
        </p:spPr>
        <p:txBody>
          <a:bodyPr>
            <a:noAutofit/>
          </a:bodyPr>
          <a:lstStyle/>
          <a:p>
            <a:r>
              <a:rPr lang="ru-RU" sz="1200" dirty="0" smtClean="0"/>
              <a:t>Услуга </a:t>
            </a:r>
            <a:r>
              <a:rPr lang="ru-RU" sz="1200" b="1" dirty="0" smtClean="0"/>
              <a:t>виртуального </a:t>
            </a:r>
            <a:r>
              <a:rPr lang="ru-RU" sz="1200" b="1" dirty="0" err="1" smtClean="0"/>
              <a:t>хостинга</a:t>
            </a:r>
            <a:r>
              <a:rPr lang="ru-RU" sz="1200" dirty="0" smtClean="0"/>
              <a:t> — самое доступное и  популярное решение для </a:t>
            </a:r>
            <a:r>
              <a:rPr lang="ru-RU" sz="1200" dirty="0" err="1" smtClean="0"/>
              <a:t>веб-проектов</a:t>
            </a:r>
            <a:r>
              <a:rPr lang="ru-RU" sz="1200" dirty="0" smtClean="0"/>
              <a:t>, которое подойдет как небольшим сайтам, так и крупным порталам с высокой посещаемостью.</a:t>
            </a:r>
            <a:br>
              <a:rPr lang="ru-RU" sz="1200" dirty="0" smtClean="0"/>
            </a:br>
            <a:r>
              <a:rPr lang="ru-RU" sz="1200" dirty="0" smtClean="0"/>
              <a:t>Экономия в случае использования виртуального </a:t>
            </a:r>
            <a:r>
              <a:rPr lang="ru-RU" sz="1200" dirty="0" err="1" smtClean="0"/>
              <a:t>хостинга</a:t>
            </a:r>
            <a:r>
              <a:rPr lang="ru-RU" sz="1200" dirty="0" smtClean="0"/>
              <a:t> может составить очень большую сумму, так как Вы перекладываете на </a:t>
            </a:r>
            <a:r>
              <a:rPr lang="ru-RU" sz="1200" dirty="0" err="1" smtClean="0"/>
              <a:t>хостинг-провайдера</a:t>
            </a:r>
            <a:r>
              <a:rPr lang="ru-RU" sz="1200" dirty="0" smtClean="0"/>
              <a:t> заботы по  круглосуточной поддержке дорогостоящего серверного оборудования, настройке программного обеспечения, его регулярному обновлению, а также обеспечению постоянного соединения с Интернет.</a:t>
            </a:r>
          </a:p>
          <a:p>
            <a:pPr algn="just"/>
            <a:r>
              <a:rPr lang="ru-RU" sz="1200" b="1" dirty="0" err="1" smtClean="0"/>
              <a:t>Хостинг</a:t>
            </a:r>
            <a:r>
              <a:rPr lang="ru-RU" sz="1200" b="1" dirty="0" smtClean="0"/>
              <a:t> электронной почты</a:t>
            </a:r>
          </a:p>
          <a:p>
            <a:r>
              <a:rPr lang="ru-RU" sz="1200" dirty="0" smtClean="0"/>
              <a:t>Выбирая услугу </a:t>
            </a:r>
            <a:r>
              <a:rPr lang="ru-RU" sz="1200" dirty="0" err="1" smtClean="0"/>
              <a:t>хостинга</a:t>
            </a:r>
            <a:r>
              <a:rPr lang="ru-RU" sz="1200" dirty="0" smtClean="0"/>
              <a:t> электронной почты в нашей компании, вы можете всегда быть уверены в стабильности работы почтового сервера и необходимых почтовых сервисов. Наш почтовый </a:t>
            </a:r>
            <a:r>
              <a:rPr lang="ru-RU" sz="1200" dirty="0" err="1" smtClean="0"/>
              <a:t>хостинг</a:t>
            </a:r>
            <a:r>
              <a:rPr lang="ru-RU" sz="1200" dirty="0" smtClean="0"/>
              <a:t> — это безопасный и удобный обмен почтой и  почтовыми сообщениями.</a:t>
            </a:r>
            <a:endParaRPr lang="ru-RU" sz="1200" dirty="0"/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3635896" y="5589240"/>
            <a:ext cx="4896544" cy="467544"/>
          </a:xfrm>
          <a:prstGeom prst="rect">
            <a:avLst/>
          </a:prstGeom>
        </p:spPr>
        <p:txBody>
          <a:bodyPr vert="horz" lIns="18288" rIns="18288">
            <a:noAutofit/>
          </a:bodyPr>
          <a:lstStyle/>
          <a:p>
            <a:pPr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*Более подробная информация о сервисе «Виртуальный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хостинг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и дополнительных услугах на нашем сайте </a:t>
            </a:r>
            <a:r>
              <a:rPr lang="en-US" sz="1200" dirty="0" smtClean="0">
                <a:hlinkClick r:id="rId3"/>
              </a:rPr>
              <a:t>http://www.m-plus.su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908720"/>
            <a:ext cx="2880320" cy="36004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Виртуальный сервер </a:t>
            </a:r>
            <a:r>
              <a:rPr lang="en-US" sz="2000" b="1" dirty="0" smtClean="0">
                <a:solidFill>
                  <a:srgbClr val="002060"/>
                </a:solidFill>
              </a:rPr>
              <a:t>VDS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125357571"/>
              </p:ext>
            </p:extLst>
          </p:nvPr>
        </p:nvGraphicFramePr>
        <p:xfrm>
          <a:off x="3563888" y="1052736"/>
          <a:ext cx="532859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836"/>
                <a:gridCol w="755968"/>
                <a:gridCol w="991496"/>
                <a:gridCol w="974180"/>
                <a:gridCol w="1008111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Тариф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Начальный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Стандартный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Расширенный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Дисковое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пространство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Процессор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МГц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1800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Оперативная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память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</a:t>
                      </a: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Гб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Гб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Гб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процессов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1024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Файловые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дескрипторы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4096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IP-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адресов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процессоров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Интернет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канал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Mbps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на период один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месяц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 с НДС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550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8" name="Рисунок 7" descr="C:\Users\Linkova_EN\AppData\Local\Microsoft\Windows\Temporary Internet Files\Content.Word\Лого_М+--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1282700" cy="62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idx="2"/>
          </p:nvPr>
        </p:nvSpPr>
        <p:spPr>
          <a:xfrm>
            <a:off x="323528" y="1412776"/>
            <a:ext cx="2743200" cy="5112568"/>
          </a:xfrm>
        </p:spPr>
        <p:txBody>
          <a:bodyPr>
            <a:no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Вам требуется организация вычислительных мощностей с возможностью гибкого управления процессорной мощностью, оперативной памяти, дисковым пространством и  возможностями резервного копирования.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Мы готовы предложить: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Предоставление ресурсов процессора;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Предоставление ресурсов оперативной памяти;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Предоставление дискового пространства;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Предоставление средств долговременного хранения копий данных (ленточная библиотека);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Доступ к консоли виртуального сервера с правами пользователя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root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Порт сети передачи данных 100Мб/сек;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Прямой доступ к сети Интернет пропускной способностью от 1Мб/сек;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Выделенный IP адрес.</a:t>
            </a:r>
          </a:p>
          <a:p>
            <a:endParaRPr lang="ru-RU" sz="1200" dirty="0"/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3635896" y="5589240"/>
            <a:ext cx="4896544" cy="467544"/>
          </a:xfrm>
          <a:prstGeom prst="rect">
            <a:avLst/>
          </a:prstGeom>
        </p:spPr>
        <p:txBody>
          <a:bodyPr vert="horz" lIns="18288" rIns="18288">
            <a:noAutofit/>
          </a:bodyPr>
          <a:lstStyle/>
          <a:p>
            <a:pPr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*Более подробная информация о сервисе «Виртуальный сервер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VDS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и дополнительных услугах на нашем сайте </a:t>
            </a:r>
            <a:r>
              <a:rPr lang="en-US" sz="1200" dirty="0" smtClean="0">
                <a:hlinkClick r:id="rId3"/>
              </a:rPr>
              <a:t>http://www.m-plus.su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764704"/>
            <a:ext cx="3024336" cy="57606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</a:rPr>
              <a:t>Аренда вычислительной инфраструктуры</a:t>
            </a: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738459954"/>
              </p:ext>
            </p:extLst>
          </p:nvPr>
        </p:nvGraphicFramePr>
        <p:xfrm>
          <a:off x="3563888" y="980728"/>
          <a:ext cx="5328593" cy="351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757650"/>
                <a:gridCol w="1042551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Цена,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 с НДС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Предоставление ресурсов процессора (CPU)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Intel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Ядро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935,00  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Предоставление ресурсов оперативной памяти (RAM)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Intel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Гб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784,00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Предоставление ресурсов процессора (CPU)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RISC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Ядро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48 150,00  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Предоставление ресурсов оперативной памяти (RAM)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RISC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Гб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835,00  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Предоставление дискового пространства  (HDD)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RAID5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Гб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14,75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Предоставление дискового пространства  (HDD)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RAID10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Гб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26,50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Предоставление средств долговременного хранения копий данных (ленточная библиотека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Гб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4,45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Предоставление средств долговременного хранения копий данных (виртуальная библиотека с организацией быстрого доступа - VTL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on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D-D-T)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Гб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14,00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Рисунок 7" descr="C:\Users\Linkova_EN\AppData\Local\Microsoft\Windows\Temporary Internet Files\Content.Word\Лого_М+--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1282700" cy="62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idx="2"/>
          </p:nvPr>
        </p:nvSpPr>
        <p:spPr>
          <a:xfrm>
            <a:off x="323528" y="1340768"/>
            <a:ext cx="2743200" cy="5328592"/>
          </a:xfrm>
        </p:spPr>
        <p:txBody>
          <a:bodyPr>
            <a:noAutofit/>
          </a:bodyPr>
          <a:lstStyle/>
          <a:p>
            <a:pPr fontAlgn="base"/>
            <a:r>
              <a:rPr lang="ru-RU" sz="1200" dirty="0" smtClean="0"/>
              <a:t>Виртуализация – сегодня одна из самых востребованных информационных технологий. Решения для виртуализации вычислительной инфраструктуры позволят вашей компании эффективнее использовать свои IT-ресурсы, исключить из бюджета затраты, связанные с покупкой, внедрением и обслуживанием дорогостоящего серверного оборудования и дадут весьма широкие возможности быть более гибкими, динамичными, а значит и конкурентоспособными. </a:t>
            </a:r>
          </a:p>
          <a:p>
            <a:pPr fontAlgn="base"/>
            <a:r>
              <a:rPr lang="ru-RU" sz="1200" dirty="0" smtClean="0"/>
              <a:t>Доступ к арендуемым серверным ресурсам, дисковым массивам для хранения информации, осуществляется посредством сети Интернет.</a:t>
            </a:r>
          </a:p>
          <a:p>
            <a:pPr fontAlgn="base"/>
            <a:r>
              <a:rPr lang="ru-RU" sz="1200" dirty="0" smtClean="0"/>
              <a:t>На арендуемом сервере возможно развертывание любого программного обеспечения , можно даже организовать рабочие места сотрудников компании.</a:t>
            </a:r>
          </a:p>
          <a:p>
            <a:pPr algn="just"/>
            <a:r>
              <a:rPr lang="ru-RU" sz="1200" dirty="0" smtClean="0"/>
              <a:t>В рамках этой услуги вы оплачиваете только реально потребляемые IT-мощности.</a:t>
            </a:r>
            <a:endParaRPr lang="ru-RU" sz="1200" dirty="0"/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3635896" y="5013176"/>
            <a:ext cx="5256584" cy="467544"/>
          </a:xfrm>
          <a:prstGeom prst="rect">
            <a:avLst/>
          </a:prstGeom>
        </p:spPr>
        <p:txBody>
          <a:bodyPr vert="horz" lIns="18288" rIns="18288">
            <a:noAutofit/>
          </a:bodyPr>
          <a:lstStyle/>
          <a:p>
            <a:pPr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*Более подробная информация о сервисе </a:t>
            </a:r>
            <a:r>
              <a:rPr lang="ru-RU" sz="1200" dirty="0" smtClean="0"/>
              <a:t>«Аренда вычислительной инфраструктуры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и дополнительных услугах на нашем сайте </a:t>
            </a:r>
            <a:r>
              <a:rPr lang="en-US" sz="1200" dirty="0" smtClean="0">
                <a:hlinkClick r:id="rId3"/>
              </a:rPr>
              <a:t>http://www.m-plus.su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836712"/>
            <a:ext cx="3024336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Аренда физических серверов</a:t>
            </a: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139407214"/>
              </p:ext>
            </p:extLst>
          </p:nvPr>
        </p:nvGraphicFramePr>
        <p:xfrm>
          <a:off x="3563888" y="1052736"/>
          <a:ext cx="5184576" cy="3614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111428"/>
                <a:gridCol w="1408852"/>
              </a:tblGrid>
              <a:tr h="392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Тариф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Ед. измерения</a:t>
                      </a:r>
                      <a:endParaRPr kumimoji="0" lang="ru-RU" sz="1400" b="1" i="0" u="none" strike="noStrike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Выделенный сервер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400" b="1" i="0" u="none" strike="noStrike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Blade)</a:t>
                      </a:r>
                      <a:endParaRPr kumimoji="0" lang="ru-RU" sz="1400" b="1" i="0" u="none" strike="noStrike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Дисковое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пространство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Процессор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Тип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Intel Xeon MP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Процессор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МГц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3 600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Оперативная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память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 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Порт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сети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LAN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Гбит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процессоров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на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период*один месяц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 с НДС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8" name="Рисунок 7" descr="C:\Users\Linkova_EN\AppData\Local\Microsoft\Windows\Temporary Internet Files\Content.Word\Лого_М+--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1282700" cy="62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idx="2"/>
          </p:nvPr>
        </p:nvSpPr>
        <p:spPr>
          <a:xfrm>
            <a:off x="323528" y="1412776"/>
            <a:ext cx="2743200" cy="511256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1300" dirty="0" smtClean="0"/>
              <a:t>Арендуя сервер в нашей компании, вы можете всегда быть уверены в высоком качестве при широких возможностях на самых выгодных условиях. Аренда сервера необходима тогда, когда ваш сайт требует значительного потребления ресурсов и обычный </a:t>
            </a:r>
            <a:r>
              <a:rPr lang="ru-RU" sz="1300" dirty="0" err="1" smtClean="0"/>
              <a:t>хостинг</a:t>
            </a:r>
            <a:r>
              <a:rPr lang="ru-RU" sz="1300" dirty="0" smtClean="0"/>
              <a:t> для сайтов уже недостаточен. В этом случае, мы можем вам предоставить в аренду физический выделенный сервер по минимальным ценам, при этом качество работы и обслуживания остается на высоте.</a:t>
            </a:r>
            <a:endParaRPr lang="ru-RU" sz="1300" dirty="0"/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3635896" y="5301208"/>
            <a:ext cx="5256584" cy="504056"/>
          </a:xfrm>
          <a:prstGeom prst="rect">
            <a:avLst/>
          </a:prstGeom>
        </p:spPr>
        <p:txBody>
          <a:bodyPr vert="horz" lIns="18288" rIns="18288">
            <a:noAutofit/>
          </a:bodyPr>
          <a:lstStyle/>
          <a:p>
            <a:pPr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*Более подробная информация о сервисе «Виртуальный сервер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VDS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и дополнительных услугах на нашем сайте </a:t>
            </a:r>
            <a:r>
              <a:rPr lang="en-US" sz="1200" dirty="0" smtClean="0">
                <a:hlinkClick r:id="rId3"/>
              </a:rPr>
              <a:t>http://www.m-plus.su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836712"/>
            <a:ext cx="3024336" cy="576064"/>
          </a:xfrm>
        </p:spPr>
        <p:txBody>
          <a:bodyPr>
            <a:noAutofit/>
          </a:bodyPr>
          <a:lstStyle/>
          <a:p>
            <a:pPr algn="ctr"/>
            <a:r>
              <a:rPr lang="ru-RU" sz="1800" b="1" cap="all" dirty="0" smtClean="0">
                <a:solidFill>
                  <a:srgbClr val="002060"/>
                </a:solidFill>
              </a:rPr>
              <a:t>РАЗМЕЩЕНИЕ СЕРВЕРОВ (</a:t>
            </a:r>
            <a:r>
              <a:rPr lang="en-US" sz="1800" b="1" cap="all" dirty="0" smtClean="0">
                <a:solidFill>
                  <a:srgbClr val="002060"/>
                </a:solidFill>
              </a:rPr>
              <a:t>COLOCATION)</a:t>
            </a:r>
            <a:endParaRPr lang="ru-RU" sz="18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714268749"/>
              </p:ext>
            </p:extLst>
          </p:nvPr>
        </p:nvGraphicFramePr>
        <p:xfrm>
          <a:off x="3491880" y="1052736"/>
          <a:ext cx="5472608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664"/>
                <a:gridCol w="2579944"/>
              </a:tblGrid>
              <a:tr h="86276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Параметры</a:t>
                      </a:r>
                    </a:p>
                    <a:p>
                      <a:pPr algn="ctr" fontAlgn="ctr"/>
                      <a:endParaRPr lang="ru-RU" sz="1600" b="1" i="0" u="none" strike="noStrike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1752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юнитов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1752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Watt 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Мощность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1752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Mbps 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 канал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1752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</a:t>
                      </a:r>
                      <a:r>
                        <a:rPr kumimoji="0" lang="en-US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IP-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адресов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1752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 порт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88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на период один месяц, руб. с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НДС*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8" name="Рисунок 7" descr="C:\Users\Linkova_EN\AppData\Local\Microsoft\Windows\Temporary Internet Files\Content.Word\Лого_М+--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1282700" cy="62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idx="2"/>
          </p:nvPr>
        </p:nvSpPr>
        <p:spPr>
          <a:xfrm>
            <a:off x="323528" y="1412776"/>
            <a:ext cx="2743200" cy="5112568"/>
          </a:xfrm>
        </p:spPr>
        <p:txBody>
          <a:bodyPr>
            <a:noAutofit/>
          </a:bodyPr>
          <a:lstStyle/>
          <a:p>
            <a:r>
              <a:rPr lang="ru-RU" dirty="0" smtClean="0"/>
              <a:t>Обратившись к нам, Вы получите возможность размещать Ваше телекоммуникационное оборудование хранения и обработки данных  в нашем центре обработки данных</a:t>
            </a:r>
            <a:r>
              <a:rPr lang="ru-RU" b="1" dirty="0" smtClean="0"/>
              <a:t>.</a:t>
            </a:r>
          </a:p>
          <a:p>
            <a:endParaRPr lang="ru-RU" dirty="0" smtClean="0"/>
          </a:p>
          <a:p>
            <a:r>
              <a:rPr lang="ru-RU" b="1" dirty="0" smtClean="0"/>
              <a:t>Мы предлагаем:</a:t>
            </a:r>
          </a:p>
          <a:p>
            <a:pPr marL="228600" indent="-228600">
              <a:buFont typeface="+mj-lt"/>
              <a:buAutoNum type="arabicPeriod"/>
            </a:pPr>
            <a:r>
              <a:rPr lang="ru-RU" dirty="0" smtClean="0"/>
              <a:t>Предоставление ЦОД с обеспечением инженерными системами;</a:t>
            </a:r>
          </a:p>
          <a:p>
            <a:pPr marL="228600" indent="-228600">
              <a:buFont typeface="+mj-lt"/>
              <a:buAutoNum type="arabicPeriod"/>
            </a:pPr>
            <a:r>
              <a:rPr lang="ru-RU" dirty="0" smtClean="0"/>
              <a:t>Предоставление места в стойке ЦОД для размещения оборудования;</a:t>
            </a:r>
          </a:p>
          <a:p>
            <a:pPr marL="228600" indent="-228600">
              <a:buFont typeface="+mj-lt"/>
              <a:buAutoNum type="arabicPeriod"/>
            </a:pPr>
            <a:r>
              <a:rPr lang="ru-RU" dirty="0" smtClean="0"/>
              <a:t>Подключение гарантированного электропитания (мощность до 500Вт на 1  подключение, но не более 5КВт на стойку);</a:t>
            </a:r>
          </a:p>
          <a:p>
            <a:pPr marL="228600" indent="-228600">
              <a:buFont typeface="+mj-lt"/>
              <a:buAutoNum type="arabicPeriod"/>
            </a:pPr>
            <a:r>
              <a:rPr lang="ru-RU" dirty="0" smtClean="0"/>
              <a:t>Выделение порта 100Мб/сек сети передачи данных ЦОД.</a:t>
            </a:r>
          </a:p>
          <a:p>
            <a:endParaRPr lang="ru-RU" sz="1200" dirty="0"/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3635896" y="4869160"/>
            <a:ext cx="5256584" cy="504056"/>
          </a:xfrm>
          <a:prstGeom prst="rect">
            <a:avLst/>
          </a:prstGeom>
        </p:spPr>
        <p:txBody>
          <a:bodyPr vert="horz" lIns="18288" rIns="18288">
            <a:noAutofit/>
          </a:bodyPr>
          <a:lstStyle/>
          <a:p>
            <a:pPr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*Более подробная информация о сервисе «Размещение серверов» и дополнительных услугах на нашем сайте </a:t>
            </a:r>
            <a:r>
              <a:rPr lang="en-US" sz="1200" dirty="0" smtClean="0">
                <a:hlinkClick r:id="rId3"/>
              </a:rPr>
              <a:t>http://www.m-plus.su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692696"/>
            <a:ext cx="2880320" cy="216024"/>
          </a:xfrm>
        </p:spPr>
        <p:txBody>
          <a:bodyPr>
            <a:noAutofit/>
          </a:bodyPr>
          <a:lstStyle/>
          <a:p>
            <a:pPr algn="ctr"/>
            <a:r>
              <a:rPr lang="en-US" sz="2000" b="1" cap="all" dirty="0" smtClean="0">
                <a:solidFill>
                  <a:srgbClr val="002060"/>
                </a:solidFill>
              </a:rPr>
              <a:t>SAP-</a:t>
            </a:r>
            <a:r>
              <a:rPr lang="ru-RU" sz="2000" b="1" cap="all" dirty="0" smtClean="0">
                <a:solidFill>
                  <a:srgbClr val="002060"/>
                </a:solidFill>
              </a:rPr>
              <a:t>ХОСТИНГ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619414616"/>
              </p:ext>
            </p:extLst>
          </p:nvPr>
        </p:nvGraphicFramePr>
        <p:xfrm>
          <a:off x="3563888" y="1052736"/>
          <a:ext cx="5328593" cy="4634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224136"/>
                <a:gridCol w="1368152"/>
                <a:gridCol w="1224137"/>
              </a:tblGrid>
              <a:tr h="735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Тариф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1" i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Аренда вычислительной мощности - SAP </a:t>
                      </a:r>
                      <a:r>
                        <a:rPr kumimoji="0" lang="ru-RU" sz="1200" b="1" i="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System</a:t>
                      </a:r>
                      <a:r>
                        <a:rPr kumimoji="0" lang="ru-RU" sz="1200" b="1" i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1" i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Аренда вычислительной мощности - SAP </a:t>
                      </a:r>
                      <a:r>
                        <a:rPr kumimoji="0" lang="ru-RU" sz="1200" b="1" i="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Start</a:t>
                      </a:r>
                      <a:r>
                        <a:rPr kumimoji="0" lang="ru-RU" sz="1200" b="1" i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1" i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Аренда вычислительной мощности - SAP </a:t>
                      </a:r>
                      <a:r>
                        <a:rPr kumimoji="0" lang="ru-RU" sz="1200" b="1" i="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Start</a:t>
                      </a:r>
                      <a:r>
                        <a:rPr kumimoji="0" lang="ru-RU" sz="1200" b="1" i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3738"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Размещение 1 SAP системы начального уровня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Ландшафт SAP систем - 1 система начального уровня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Ландшафт SAP систем - 2 системы начального уровня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308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Ядро процессора </a:t>
                      </a:r>
                      <a:r>
                        <a:rPr kumimoji="0"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Intel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30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Оперативная память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Гб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308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Ленточная библиотека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3738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Дисковое пространство </a:t>
                      </a:r>
                      <a:r>
                        <a:rPr kumimoji="0"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Power0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Гб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3738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Дисковое пространство </a:t>
                      </a:r>
                      <a:r>
                        <a:rPr kumimoji="0"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Power</a:t>
                      </a: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351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на период один месяц, руб. с НДС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36 001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741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69 444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8" name="Рисунок 7" descr="C:\Users\Linkova_EN\AppData\Local\Microsoft\Windows\Temporary Internet Files\Content.Word\Лого_М+--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1282700" cy="62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idx="2"/>
          </p:nvPr>
        </p:nvSpPr>
        <p:spPr>
          <a:xfrm>
            <a:off x="323528" y="908720"/>
            <a:ext cx="2743200" cy="5616624"/>
          </a:xfrm>
        </p:spPr>
        <p:txBody>
          <a:bodyPr>
            <a:noAutofit/>
          </a:bodyPr>
          <a:lstStyle/>
          <a:p>
            <a:r>
              <a:rPr lang="ru-RU" sz="1050" b="1" dirty="0" smtClean="0"/>
              <a:t>Что такое </a:t>
            </a:r>
            <a:r>
              <a:rPr lang="ru-RU" sz="1050" b="1" dirty="0" err="1" smtClean="0"/>
              <a:t>SAP-Хостинг</a:t>
            </a:r>
            <a:r>
              <a:rPr lang="ru-RU" sz="1050" b="1" dirty="0" smtClean="0"/>
              <a:t> для Вас?</a:t>
            </a:r>
          </a:p>
          <a:p>
            <a:pPr algn="just"/>
            <a:r>
              <a:rPr lang="ru-RU" sz="1050" dirty="0" smtClean="0"/>
              <a:t>С помощью SAP </a:t>
            </a:r>
            <a:r>
              <a:rPr lang="ru-RU" sz="1050" dirty="0" err="1" smtClean="0"/>
              <a:t>Hosting</a:t>
            </a:r>
            <a:r>
              <a:rPr lang="ru-RU" sz="1050" dirty="0" smtClean="0"/>
              <a:t> вы можете обеспечить работу всех решений на базе программного обеспечения SAP AG для вашего бизнеса.</a:t>
            </a:r>
          </a:p>
          <a:p>
            <a:pPr algn="just"/>
            <a:r>
              <a:rPr lang="ru-RU" sz="1050" dirty="0" smtClean="0"/>
              <a:t>Вы предоставляете лицензии программного обеспечения SAP и выбранной Вами СУБД. Мы обеспечиваем инфраструктуру для приложений SAP, ежедневное обслуживание базового уровня приложений SAP, их окружения, а также обеспечиваем заботу о необходимом уровне безопасности, производительности, доступности и  надежности работы всех приложений и их окружения!</a:t>
            </a:r>
          </a:p>
          <a:p>
            <a:pPr algn="just"/>
            <a:r>
              <a:rPr lang="ru-RU" sz="1050" b="1" dirty="0" smtClean="0"/>
              <a:t>Вы планируете внедрение программного обеспечения SAP? </a:t>
            </a:r>
          </a:p>
          <a:p>
            <a:pPr algn="just"/>
            <a:r>
              <a:rPr lang="ru-RU" sz="1050" dirty="0" smtClean="0"/>
              <a:t>Мы готовы всегда помочь вам в решении этой задачи с помощью наших сервисов. Вы получите готовый продукт непосредственно на сетевом порту вашего офиса. Проверенные решения, отточенный сервис и вы сможете контролировать работу SAP  посредством понятных отчетов.</a:t>
            </a:r>
          </a:p>
          <a:p>
            <a:pPr algn="just"/>
            <a:r>
              <a:rPr lang="ru-RU" sz="1050" b="1" dirty="0" smtClean="0"/>
              <a:t>Вы уже решили открыть проект по внедрению ERP системы на базе программного обеспечения SAP AG? </a:t>
            </a:r>
            <a:r>
              <a:rPr lang="ru-RU" sz="1050" dirty="0" smtClean="0"/>
              <a:t>Мы можем выделить необходимую мощность и предоставить доступ в систему разработки для начала проекта в течение 3 дней с момента согласования всех условий </a:t>
            </a:r>
            <a:r>
              <a:rPr lang="ru-RU" sz="1050" dirty="0" err="1" smtClean="0"/>
              <a:t>хостинга</a:t>
            </a:r>
            <a:r>
              <a:rPr lang="ru-RU" sz="1050" dirty="0" smtClean="0"/>
              <a:t>.</a:t>
            </a:r>
          </a:p>
          <a:p>
            <a:endParaRPr lang="ru-RU" sz="1200" dirty="0"/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3707904" y="5733256"/>
            <a:ext cx="4896544" cy="467544"/>
          </a:xfrm>
          <a:prstGeom prst="rect">
            <a:avLst/>
          </a:prstGeom>
        </p:spPr>
        <p:txBody>
          <a:bodyPr vert="horz" lIns="18288" rIns="18288">
            <a:noAutofit/>
          </a:bodyPr>
          <a:lstStyle/>
          <a:p>
            <a:pPr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*Более подробная информация о сервисе «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SAP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хостинг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и дополнительных услугах на нашем сайте </a:t>
            </a:r>
            <a:r>
              <a:rPr lang="en-US" sz="1200" dirty="0" smtClean="0">
                <a:hlinkClick r:id="rId3"/>
              </a:rPr>
              <a:t>http://www.m-plus.su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678</TotalTime>
  <Words>755</Words>
  <Application>Microsoft Office PowerPoint</Application>
  <PresentationFormat>Экран (4:3)</PresentationFormat>
  <Paragraphs>279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     Общество с ограниченной ответственностью «М+»                 ОГРН 1127746390749   ИНН 7706774880   КПП 770601001</vt:lpstr>
      <vt:lpstr>Виртуальный хостинг</vt:lpstr>
      <vt:lpstr>Виртуальный сервер VDS</vt:lpstr>
      <vt:lpstr>Аренда вычислительной инфраструктуры</vt:lpstr>
      <vt:lpstr>Аренда физических серверов</vt:lpstr>
      <vt:lpstr>РАЗМЕЩЕНИЕ СЕРВЕРОВ (COLOCATION)</vt:lpstr>
      <vt:lpstr>SAP-ХОСТИНГ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Общество с ограниченной ответственностью «М+»                 ОГРН 1127746390749   ИНН 7706774880   КПП 770601001</dc:title>
  <dc:creator>Линькова Е.Н.</dc:creator>
  <cp:lastModifiedBy>konstantinova_NV</cp:lastModifiedBy>
  <cp:revision>69</cp:revision>
  <dcterms:created xsi:type="dcterms:W3CDTF">2012-09-03T05:09:09Z</dcterms:created>
  <dcterms:modified xsi:type="dcterms:W3CDTF">2013-02-12T04:26:45Z</dcterms:modified>
</cp:coreProperties>
</file>